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13716000" cx="24384000"/>
  <p:notesSz cx="6858000" cy="9144000"/>
  <p:embeddedFontLst>
    <p:embeddedFont>
      <p:font typeface="Poppins"/>
      <p:regular r:id="rId38"/>
      <p:bold r:id="rId39"/>
      <p:italic r:id="rId40"/>
      <p:boldItalic r:id="rId41"/>
    </p:embeddedFont>
    <p:embeddedFont>
      <p:font typeface="Helvetica Neue"/>
      <p:regular r:id="rId42"/>
      <p:bold r:id="rId43"/>
      <p:italic r:id="rId44"/>
      <p:boldItalic r:id="rId45"/>
    </p:embeddedFont>
    <p:embeddedFont>
      <p:font typeface="Helvetica Neue Light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0" roundtripDataSignature="AMtx7mgMhUu9QoVdJroANH91nm6/pJmi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italic.fntdata"/><Relationship Id="rId42" Type="http://schemas.openxmlformats.org/officeDocument/2006/relationships/font" Target="fonts/HelveticaNeue-regular.fntdata"/><Relationship Id="rId41" Type="http://schemas.openxmlformats.org/officeDocument/2006/relationships/font" Target="fonts/Poppins-boldItalic.fntdata"/><Relationship Id="rId44" Type="http://schemas.openxmlformats.org/officeDocument/2006/relationships/font" Target="fonts/HelveticaNeue-italic.fntdata"/><Relationship Id="rId43" Type="http://schemas.openxmlformats.org/officeDocument/2006/relationships/font" Target="fonts/HelveticaNeue-bold.fntdata"/><Relationship Id="rId46" Type="http://schemas.openxmlformats.org/officeDocument/2006/relationships/font" Target="fonts/HelveticaNeueLight-regular.fntdata"/><Relationship Id="rId45" Type="http://schemas.openxmlformats.org/officeDocument/2006/relationships/font" Target="fonts/HelveticaNeue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HelveticaNeueLight-italic.fntdata"/><Relationship Id="rId47" Type="http://schemas.openxmlformats.org/officeDocument/2006/relationships/font" Target="fonts/HelveticaNeueLight-bold.fntdata"/><Relationship Id="rId49" Type="http://schemas.openxmlformats.org/officeDocument/2006/relationships/font" Target="fonts/HelveticaNeue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font" Target="fonts/Poppins-bold.fntdata"/><Relationship Id="rId38" Type="http://schemas.openxmlformats.org/officeDocument/2006/relationships/font" Target="fonts/Poppins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jpg>
</file>

<file path=ppt/media/image12.jpg>
</file>

<file path=ppt/media/image14.png>
</file>

<file path=ppt/media/image15.jpg>
</file>

<file path=ppt/media/image18.png>
</file>

<file path=ppt/media/image19.png>
</file>

<file path=ppt/media/image2.png>
</file>

<file path=ppt/media/image20.png>
</file>

<file path=ppt/media/image22.png>
</file>

<file path=ppt/media/image23.jpg>
</file>

<file path=ppt/media/image24.jpg>
</file>

<file path=ppt/media/image25.png>
</file>

<file path=ppt/media/image2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0" name="Google Shape;220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2" name="Google Shape;23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9" name="Google Shape;249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5" name="Google Shape;27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1" name="Google Shape;281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0" name="Google Shape;300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1" name="Google Shape;341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8" name="Google Shape;348;p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7" name="Google Shape;367;p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" name="Google Shape;13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7" name="Google Shape;387;p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0" name="Google Shape;400;p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0" name="Google Shape;420;p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7" name="Google Shape;427;p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4" name="Google Shape;444;p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8" name="Google Shape;458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0" name="Google Shape;470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2" name="Google Shape;482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2" name="Google Shape;492;p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1" name="Google Shape;511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27b11df892a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27b11df892a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8" name="Google Shape;528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4" name="Google Shape;534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e5ba8799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6" name="Google Shape;156;g5e5ba87994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2" name="Google Shape;16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3" name="Google Shape;173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5" name="Google Shape;185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7" name="Google Shape;197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9" name="Google Shape;209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5"/>
          <p:cNvSpPr txBox="1"/>
          <p:nvPr>
            <p:ph idx="1" type="body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5"/>
          <p:cNvSpPr txBox="1"/>
          <p:nvPr>
            <p:ph idx="1" type="body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i="1" sz="3200"/>
            </a:lvl1pPr>
            <a:lvl2pPr indent="-37147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2" type="body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venir"/>
              <a:buNone/>
              <a:defRPr sz="4800">
                <a:latin typeface="Avenir"/>
                <a:ea typeface="Avenir"/>
                <a:cs typeface="Avenir"/>
                <a:sym typeface="Avenir"/>
              </a:defRPr>
            </a:lvl1pPr>
            <a:lvl2pPr indent="-371475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/>
          <p:nvPr>
            <p:ph idx="2" type="pic"/>
          </p:nvPr>
        </p:nvSpPr>
        <p:spPr>
          <a:xfrm>
            <a:off x="0" y="0"/>
            <a:ext cx="24384001" cy="137160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36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3"/>
          <p:cNvSpPr txBox="1"/>
          <p:nvPr>
            <p:ph type="ctrTitle"/>
          </p:nvPr>
        </p:nvSpPr>
        <p:spPr>
          <a:xfrm>
            <a:off x="3048000" y="2244726"/>
            <a:ext cx="18288000" cy="477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3"/>
          <p:cNvSpPr txBox="1"/>
          <p:nvPr>
            <p:ph idx="1" type="subTitle"/>
          </p:nvPr>
        </p:nvSpPr>
        <p:spPr>
          <a:xfrm>
            <a:off x="3048000" y="7204076"/>
            <a:ext cx="18288000" cy="33115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None/>
              <a:defRPr sz="4800"/>
            </a:lvl1pPr>
            <a:lvl2pPr lvl="1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None/>
              <a:defRPr sz="4000"/>
            </a:lvl2pPr>
            <a:lvl3pPr lvl="2" algn="ctr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ic Sans MS"/>
              <a:buNone/>
              <a:defRPr sz="3600"/>
            </a:lvl3pPr>
            <a:lvl4pPr lvl="3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4pPr>
            <a:lvl5pPr lvl="4" algn="ctr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61" name="Google Shape;61;p53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3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3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4"/>
          <p:cNvSpPr txBox="1"/>
          <p:nvPr>
            <p:ph type="title"/>
          </p:nvPr>
        </p:nvSpPr>
        <p:spPr>
          <a:xfrm>
            <a:off x="1828800" y="1219200"/>
            <a:ext cx="2072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4"/>
          <p:cNvSpPr txBox="1"/>
          <p:nvPr>
            <p:ph idx="1" type="body"/>
          </p:nvPr>
        </p:nvSpPr>
        <p:spPr>
          <a:xfrm>
            <a:off x="1828800" y="3962400"/>
            <a:ext cx="207264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54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4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54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5"/>
          <p:cNvSpPr txBox="1"/>
          <p:nvPr>
            <p:ph type="title"/>
          </p:nvPr>
        </p:nvSpPr>
        <p:spPr>
          <a:xfrm>
            <a:off x="1663701" y="3419477"/>
            <a:ext cx="21031200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55"/>
          <p:cNvSpPr txBox="1"/>
          <p:nvPr>
            <p:ph idx="1" type="body"/>
          </p:nvPr>
        </p:nvSpPr>
        <p:spPr>
          <a:xfrm>
            <a:off x="1663701" y="9178927"/>
            <a:ext cx="21031200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None/>
              <a:defRPr sz="48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None/>
              <a:defRPr sz="4000"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ic Sans MS"/>
              <a:buNone/>
              <a:defRPr sz="3600"/>
            </a:lvl3pPr>
            <a:lvl4pPr indent="-228600" lvl="3" marL="1828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73" name="Google Shape;73;p55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5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55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6"/>
          <p:cNvSpPr txBox="1"/>
          <p:nvPr>
            <p:ph type="title"/>
          </p:nvPr>
        </p:nvSpPr>
        <p:spPr>
          <a:xfrm>
            <a:off x="1828800" y="1219200"/>
            <a:ext cx="2072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56"/>
          <p:cNvSpPr txBox="1"/>
          <p:nvPr>
            <p:ph idx="1" type="body"/>
          </p:nvPr>
        </p:nvSpPr>
        <p:spPr>
          <a:xfrm>
            <a:off x="1828800" y="3962400"/>
            <a:ext cx="10160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56"/>
          <p:cNvSpPr txBox="1"/>
          <p:nvPr>
            <p:ph idx="2" type="body"/>
          </p:nvPr>
        </p:nvSpPr>
        <p:spPr>
          <a:xfrm>
            <a:off x="12395200" y="3962400"/>
            <a:ext cx="10160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56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6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6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7"/>
          <p:cNvSpPr txBox="1"/>
          <p:nvPr>
            <p:ph type="title"/>
          </p:nvPr>
        </p:nvSpPr>
        <p:spPr>
          <a:xfrm>
            <a:off x="1680635" y="730251"/>
            <a:ext cx="21031200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7"/>
          <p:cNvSpPr txBox="1"/>
          <p:nvPr>
            <p:ph idx="1" type="body"/>
          </p:nvPr>
        </p:nvSpPr>
        <p:spPr>
          <a:xfrm>
            <a:off x="1680636" y="3362326"/>
            <a:ext cx="10316632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None/>
              <a:defRPr b="1" sz="48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None/>
              <a:defRPr b="1" sz="4000"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ic Sans MS"/>
              <a:buNone/>
              <a:defRPr b="1" sz="3600"/>
            </a:lvl3pPr>
            <a:lvl4pPr indent="-228600" lvl="3" marL="1828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b="1" sz="32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86" name="Google Shape;86;p57"/>
          <p:cNvSpPr txBox="1"/>
          <p:nvPr>
            <p:ph idx="2" type="body"/>
          </p:nvPr>
        </p:nvSpPr>
        <p:spPr>
          <a:xfrm>
            <a:off x="1680636" y="5010150"/>
            <a:ext cx="10316632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57"/>
          <p:cNvSpPr txBox="1"/>
          <p:nvPr>
            <p:ph idx="3" type="body"/>
          </p:nvPr>
        </p:nvSpPr>
        <p:spPr>
          <a:xfrm>
            <a:off x="12344400" y="3362326"/>
            <a:ext cx="10367435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None/>
              <a:defRPr b="1" sz="4800"/>
            </a:lvl1pPr>
            <a:lvl2pPr indent="-228600" lvl="1" marL="91440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None/>
              <a:defRPr b="1" sz="4000"/>
            </a:lvl2pPr>
            <a:lvl3pPr indent="-228600" lvl="2" marL="1371600" algn="l">
              <a:spcBef>
                <a:spcPts val="72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ic Sans MS"/>
              <a:buNone/>
              <a:defRPr b="1" sz="3600"/>
            </a:lvl3pPr>
            <a:lvl4pPr indent="-228600" lvl="3" marL="18288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b="1" sz="32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88" name="Google Shape;88;p57"/>
          <p:cNvSpPr txBox="1"/>
          <p:nvPr>
            <p:ph idx="4" type="body"/>
          </p:nvPr>
        </p:nvSpPr>
        <p:spPr>
          <a:xfrm>
            <a:off x="12344400" y="5010150"/>
            <a:ext cx="10367435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57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57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57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8"/>
          <p:cNvSpPr txBox="1"/>
          <p:nvPr>
            <p:ph type="title"/>
          </p:nvPr>
        </p:nvSpPr>
        <p:spPr>
          <a:xfrm>
            <a:off x="1828800" y="1219200"/>
            <a:ext cx="2072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58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8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8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9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59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59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0"/>
          <p:cNvSpPr txBox="1"/>
          <p:nvPr>
            <p:ph type="title"/>
          </p:nvPr>
        </p:nvSpPr>
        <p:spPr>
          <a:xfrm>
            <a:off x="1680636" y="914400"/>
            <a:ext cx="7865533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60"/>
          <p:cNvSpPr txBox="1"/>
          <p:nvPr>
            <p:ph idx="1" type="body"/>
          </p:nvPr>
        </p:nvSpPr>
        <p:spPr>
          <a:xfrm>
            <a:off x="10367435" y="1974851"/>
            <a:ext cx="12344400" cy="974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635000" lvl="0" marL="457200" algn="l">
              <a:spcBef>
                <a:spcPts val="128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Comic Sans MS"/>
              <a:buChar char="•"/>
              <a:defRPr sz="6400"/>
            </a:lvl1pPr>
            <a:lvl2pPr indent="-584200" lvl="1" marL="914400" algn="l">
              <a:spcBef>
                <a:spcPts val="112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Comic Sans MS"/>
              <a:buChar char="–"/>
              <a:defRPr sz="5600"/>
            </a:lvl2pPr>
            <a:lvl3pPr indent="-533400" lvl="2" marL="1371600" algn="l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Char char="•"/>
              <a:defRPr sz="4800"/>
            </a:lvl3pPr>
            <a:lvl4pPr indent="-482600" lvl="3" marL="182880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Char char="–"/>
              <a:defRPr sz="4000"/>
            </a:lvl4pPr>
            <a:lvl5pPr indent="-482600" lvl="4" marL="228600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Char char="»"/>
              <a:defRPr sz="4000"/>
            </a:lvl5pPr>
            <a:lvl6pPr indent="-482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6pPr>
            <a:lvl7pPr indent="-482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7pPr>
            <a:lvl8pPr indent="-482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8pPr>
            <a:lvl9pPr indent="-482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9pPr>
          </a:lstStyle>
          <a:p/>
        </p:txBody>
      </p:sp>
      <p:sp>
        <p:nvSpPr>
          <p:cNvPr id="104" name="Google Shape;104;p60"/>
          <p:cNvSpPr txBox="1"/>
          <p:nvPr>
            <p:ph idx="2" type="body"/>
          </p:nvPr>
        </p:nvSpPr>
        <p:spPr>
          <a:xfrm>
            <a:off x="1680636" y="4114800"/>
            <a:ext cx="7865533" cy="7623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1pPr>
            <a:lvl2pPr indent="-228600" lvl="1" marL="9144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omic Sans MS"/>
              <a:buNone/>
              <a:defRPr sz="2800"/>
            </a:lvl2pPr>
            <a:lvl3pPr indent="-228600" lvl="2" marL="13716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mic Sans MS"/>
              <a:buNone/>
              <a:defRPr sz="24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mic Sans MS"/>
              <a:buNone/>
              <a:defRPr sz="2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mic Sans MS"/>
              <a:buNone/>
              <a:defRPr sz="20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105" name="Google Shape;105;p60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60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0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1"/>
          <p:cNvSpPr txBox="1"/>
          <p:nvPr>
            <p:ph type="title"/>
          </p:nvPr>
        </p:nvSpPr>
        <p:spPr>
          <a:xfrm>
            <a:off x="1680636" y="914400"/>
            <a:ext cx="7865533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61"/>
          <p:cNvSpPr/>
          <p:nvPr>
            <p:ph idx="2" type="pic"/>
          </p:nvPr>
        </p:nvSpPr>
        <p:spPr>
          <a:xfrm>
            <a:off x="10367435" y="1974851"/>
            <a:ext cx="12344400" cy="974725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61"/>
          <p:cNvSpPr txBox="1"/>
          <p:nvPr>
            <p:ph idx="1" type="body"/>
          </p:nvPr>
        </p:nvSpPr>
        <p:spPr>
          <a:xfrm>
            <a:off x="1680636" y="4114800"/>
            <a:ext cx="7865533" cy="7623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mic Sans MS"/>
              <a:buNone/>
              <a:defRPr sz="3200"/>
            </a:lvl1pPr>
            <a:lvl2pPr indent="-228600" lvl="1" marL="91440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omic Sans MS"/>
              <a:buNone/>
              <a:defRPr sz="2800"/>
            </a:lvl2pPr>
            <a:lvl3pPr indent="-228600" lvl="2" marL="137160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mic Sans MS"/>
              <a:buNone/>
              <a:defRPr sz="24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mic Sans MS"/>
              <a:buNone/>
              <a:defRPr sz="2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mic Sans MS"/>
              <a:buNone/>
              <a:defRPr sz="20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112" name="Google Shape;112;p61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61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61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2"/>
          <p:cNvSpPr txBox="1"/>
          <p:nvPr>
            <p:ph type="title"/>
          </p:nvPr>
        </p:nvSpPr>
        <p:spPr>
          <a:xfrm>
            <a:off x="1828800" y="1219200"/>
            <a:ext cx="2072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62"/>
          <p:cNvSpPr txBox="1"/>
          <p:nvPr>
            <p:ph idx="1" type="body"/>
          </p:nvPr>
        </p:nvSpPr>
        <p:spPr>
          <a:xfrm rot="5400000">
            <a:off x="8077200" y="-2286000"/>
            <a:ext cx="8229600" cy="207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62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62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62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3"/>
          <p:cNvSpPr txBox="1"/>
          <p:nvPr>
            <p:ph type="title"/>
          </p:nvPr>
        </p:nvSpPr>
        <p:spPr>
          <a:xfrm rot="5400000">
            <a:off x="14478000" y="4114800"/>
            <a:ext cx="109728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63"/>
          <p:cNvSpPr txBox="1"/>
          <p:nvPr>
            <p:ph idx="1" type="body"/>
          </p:nvPr>
        </p:nvSpPr>
        <p:spPr>
          <a:xfrm rot="5400000">
            <a:off x="3911600" y="-863600"/>
            <a:ext cx="10972800" cy="151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63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63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63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8"/>
          <p:cNvSpPr/>
          <p:nvPr>
            <p:ph idx="2" type="pic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28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28"/>
          <p:cNvSpPr txBox="1"/>
          <p:nvPr>
            <p:ph idx="1" type="body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" name="Google Shape;22;p28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Center">
  <p:cSld name="Title - Cent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0"/>
          <p:cNvSpPr/>
          <p:nvPr>
            <p:ph idx="2" type="pic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0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venir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30"/>
          <p:cNvSpPr txBox="1"/>
          <p:nvPr>
            <p:ph idx="1" type="body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Helvetica Neue"/>
              <a:buNone/>
              <a:defRPr sz="54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0" name="Google Shape;30;p30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>
  <p:cSld name="Title &amp; Bulle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1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31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09600" lvl="0" marL="457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1pPr>
            <a:lvl2pPr indent="-609600" lvl="1" marL="914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2pPr>
            <a:lvl3pPr indent="-609600" lvl="2" marL="1371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3pPr>
            <a:lvl4pPr indent="-609600" lvl="3" marL="1828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4pPr>
            <a:lvl5pPr indent="-609600" lvl="4" marL="22860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Char char="•"/>
              <a:defRPr sz="48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4" name="Google Shape;34;p31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>
  <p:cSld name="Title, Bullets &amp; Photo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>
            <p:ph idx="2" type="pic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32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32"/>
          <p:cNvSpPr txBox="1"/>
          <p:nvPr>
            <p:ph idx="1" type="body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530225" lvl="0" marL="4572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1pPr>
            <a:lvl2pPr indent="-530225" lvl="1" marL="9144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2pPr>
            <a:lvl3pPr indent="-530225" lvl="2" marL="13716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3pPr>
            <a:lvl4pPr indent="-530225" lvl="3" marL="18288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4pPr>
            <a:lvl5pPr indent="-530225" lvl="4" marL="2286000" algn="l">
              <a:lnSpc>
                <a:spcPct val="10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4750"/>
              <a:buFont typeface="Helvetica Neue"/>
              <a:buChar char="•"/>
              <a:defRPr sz="3800"/>
            </a:lvl5pPr>
            <a:lvl6pPr indent="-371475" lvl="5" marL="27432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9" name="Google Shape;39;p32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>
  <p:cSld name="Photo - 3 Up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/>
          <p:nvPr>
            <p:ph idx="2" type="pic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34"/>
          <p:cNvSpPr/>
          <p:nvPr>
            <p:ph idx="3" type="pic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34"/>
          <p:cNvSpPr/>
          <p:nvPr>
            <p:ph idx="4" type="pic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3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00"/>
              <a:buFont typeface="Avenir"/>
              <a:buNone/>
              <a:defRPr b="0" i="0" sz="1120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641350" lvl="0" marL="457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41350" lvl="1" marL="914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41350" lvl="2" marL="1371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41350" lvl="3" marL="1828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41350" lvl="4" marL="22860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41350" lvl="5" marL="27432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41350" lvl="6" marL="32004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41350" lvl="7" marL="36576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41350" lvl="8" marL="4114800" marR="0" rtl="0" algn="l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Helvetica Neue"/>
              <a:buChar char="•"/>
              <a:defRPr b="0" i="0" sz="5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 Light"/>
              <a:buNone/>
              <a:defRPr b="0" i="0" sz="24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2"/>
          <p:cNvSpPr txBox="1"/>
          <p:nvPr>
            <p:ph type="title"/>
          </p:nvPr>
        </p:nvSpPr>
        <p:spPr>
          <a:xfrm>
            <a:off x="1828800" y="1219200"/>
            <a:ext cx="207264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/>
        </p:txBody>
      </p:sp>
      <p:sp>
        <p:nvSpPr>
          <p:cNvPr id="54" name="Google Shape;54;p52"/>
          <p:cNvSpPr txBox="1"/>
          <p:nvPr>
            <p:ph idx="1" type="body"/>
          </p:nvPr>
        </p:nvSpPr>
        <p:spPr>
          <a:xfrm>
            <a:off x="1828800" y="3962400"/>
            <a:ext cx="207264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635000" lvl="0" marL="457200" marR="0" rtl="0" algn="l">
              <a:spcBef>
                <a:spcPts val="128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Comic Sans MS"/>
              <a:buChar char="•"/>
              <a:defRPr b="0" i="0" sz="64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indent="-584200" lvl="1" marL="914400" marR="0" rtl="0" algn="l">
              <a:spcBef>
                <a:spcPts val="112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Comic Sans MS"/>
              <a:buChar char="–"/>
              <a:defRPr b="0" i="0" sz="56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indent="-533400" lvl="2" marL="1371600" marR="0" rtl="0" algn="l"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omic Sans MS"/>
              <a:buChar char="•"/>
              <a:defRPr b="0" i="0" sz="48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indent="-482600" lvl="3" marL="1828800" marR="0" rtl="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Char char="–"/>
              <a:defRPr b="0" i="0" sz="4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indent="-482600" lvl="4" marL="2286000" marR="0" rtl="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omic Sans MS"/>
              <a:buChar char="»"/>
              <a:defRPr b="0" i="0" sz="4000" u="none" cap="none" strike="noStrike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/>
        </p:txBody>
      </p:sp>
      <p:sp>
        <p:nvSpPr>
          <p:cNvPr id="55" name="Google Shape;55;p52"/>
          <p:cNvSpPr txBox="1"/>
          <p:nvPr>
            <p:ph idx="10" type="dt"/>
          </p:nvPr>
        </p:nvSpPr>
        <p:spPr>
          <a:xfrm>
            <a:off x="18288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52"/>
          <p:cNvSpPr txBox="1"/>
          <p:nvPr>
            <p:ph idx="11" type="ftr"/>
          </p:nvPr>
        </p:nvSpPr>
        <p:spPr>
          <a:xfrm>
            <a:off x="8331200" y="12496800"/>
            <a:ext cx="7721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52"/>
          <p:cNvSpPr txBox="1"/>
          <p:nvPr>
            <p:ph idx="12" type="sldNum"/>
          </p:nvPr>
        </p:nvSpPr>
        <p:spPr>
          <a:xfrm>
            <a:off x="17475200" y="12496800"/>
            <a:ext cx="5080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P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1.jpg"/><Relationship Id="rId5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2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ogbinar/python101/blob/master/notebooks/10_file_io.ipynb" TargetMode="External"/><Relationship Id="rId4" Type="http://schemas.openxmlformats.org/officeDocument/2006/relationships/hyperlink" Target="https://github.com/ogbinar/python101/blob/master/notebooks/14_advanced_io.ipynb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2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en.wikipedia.org/wiki/Information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131" name="Google Shape;13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6895" y="562367"/>
            <a:ext cx="17810210" cy="12591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Understanding Sizes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3" name="Google Shape;223;p15"/>
          <p:cNvSpPr txBox="1"/>
          <p:nvPr/>
        </p:nvSpPr>
        <p:spPr>
          <a:xfrm>
            <a:off x="5374644" y="3917841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44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400"/>
              <a:buFont typeface="Avenir"/>
              <a:buChar char="✖"/>
            </a:pPr>
            <a:r>
              <a:rPr b="0" i="0" lang="en-PH" sz="34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The size can give an idea of amount of data that can be processed as well as potential challenges it might give</a:t>
            </a:r>
            <a:endParaRPr sz="1200"/>
          </a:p>
          <a:p>
            <a:pPr indent="-444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400"/>
              <a:buFont typeface="Avenir"/>
              <a:buChar char="✖"/>
            </a:pPr>
            <a:r>
              <a:rPr b="0" i="0" lang="en-PH" sz="34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Dataset size is expressed in data points ie. Lines, rows and/ or columns depending on the structure of the data you are analyzing</a:t>
            </a:r>
            <a:endParaRPr sz="1200"/>
          </a:p>
          <a:p>
            <a:pPr indent="-444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400"/>
              <a:buFont typeface="Avenir"/>
              <a:buChar char="✖"/>
            </a:pPr>
            <a:r>
              <a:rPr b="0" i="0" lang="en-PH" sz="34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Size can also be expressed in terms of storage consumption</a:t>
            </a:r>
            <a:endParaRPr sz="1200"/>
          </a:p>
        </p:txBody>
      </p:sp>
      <p:pic>
        <p:nvPicPr>
          <p:cNvPr descr="ForTheWomen_blacktext (2) (1).png" id="224" name="Google Shape;22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5" name="Google Shape;225;p15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226" name="Google Shape;226;p15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28" name="Google Shape;228;p15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7986" y="7231840"/>
            <a:ext cx="14748027" cy="5804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Data vs Information vs Knowledge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235" name="Google Shape;23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6" name="Google Shape;236;p16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237" name="Google Shape;237;p16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38" name="Google Shape;238;p16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39" name="Google Shape;239;p16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0" name="Google Shape;240;p16"/>
          <p:cNvGrpSpPr/>
          <p:nvPr/>
        </p:nvGrpSpPr>
        <p:grpSpPr>
          <a:xfrm>
            <a:off x="508452" y="5951036"/>
            <a:ext cx="23441792" cy="4395336"/>
            <a:chOff x="0" y="2033195"/>
            <a:chExt cx="23441792" cy="4395336"/>
          </a:xfrm>
        </p:grpSpPr>
        <p:sp>
          <p:nvSpPr>
            <p:cNvPr id="241" name="Google Shape;241;p16"/>
            <p:cNvSpPr/>
            <p:nvPr/>
          </p:nvSpPr>
          <p:spPr>
            <a:xfrm>
              <a:off x="0" y="2033195"/>
              <a:ext cx="7325560" cy="439533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" name="Google Shape;242;p16"/>
            <p:cNvSpPr txBox="1"/>
            <p:nvPr/>
          </p:nvSpPr>
          <p:spPr>
            <a:xfrm>
              <a:off x="0" y="2033195"/>
              <a:ext cx="7325560" cy="43953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b="0" i="0" lang="en-PH" sz="3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122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Raw facts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No context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just numbers, text, images, videos, etc.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8058116" y="2033195"/>
              <a:ext cx="7325560" cy="439533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4" name="Google Shape;244;p16"/>
            <p:cNvSpPr txBox="1"/>
            <p:nvPr/>
          </p:nvSpPr>
          <p:spPr>
            <a:xfrm>
              <a:off x="8058116" y="2033195"/>
              <a:ext cx="7325560" cy="43953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b="0" i="0" lang="en-PH" sz="3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Information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122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with context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Processed data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Value added to data</a:t>
              </a:r>
              <a:endParaRPr>
                <a:solidFill>
                  <a:schemeClr val="dk1"/>
                </a:solidFill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Summarized</a:t>
              </a:r>
              <a:endParaRPr>
                <a:solidFill>
                  <a:schemeClr val="dk1"/>
                </a:solidFill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Organized</a:t>
              </a:r>
              <a:endParaRPr>
                <a:solidFill>
                  <a:schemeClr val="dk1"/>
                </a:solidFill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Analyzed</a:t>
              </a:r>
              <a:endParaRPr>
                <a:solidFill>
                  <a:schemeClr val="dk1"/>
                </a:solidFill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Graphed / Visualized</a:t>
              </a:r>
              <a:endParaRPr>
                <a:solidFill>
                  <a:schemeClr val="dk1"/>
                </a:solidFill>
              </a:endParaRPr>
            </a:p>
            <a:p>
              <a:pPr indent="-228600" lvl="2" marL="4572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Described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16116232" y="2033195"/>
              <a:ext cx="7325560" cy="439533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6" name="Google Shape;246;p16"/>
            <p:cNvSpPr txBox="1"/>
            <p:nvPr/>
          </p:nvSpPr>
          <p:spPr>
            <a:xfrm>
              <a:off x="16116232" y="2033195"/>
              <a:ext cx="7325560" cy="43953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3350" lIns="133350" spcFirstLastPara="1" rIns="133350" wrap="square" tIns="133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500"/>
                <a:buFont typeface="Arial"/>
                <a:buNone/>
              </a:pPr>
              <a:r>
                <a:rPr b="0" i="0" lang="en-PH" sz="3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Knowledge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122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is this information tied to outcomes?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Are there any patterns in the information?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What information is relevant to the problem?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does this information affect the system?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What is the best way to use the information?</a:t>
              </a:r>
              <a:endParaRPr>
                <a:solidFill>
                  <a:schemeClr val="dk1"/>
                </a:solidFill>
              </a:endParaRPr>
            </a:p>
            <a:p>
              <a:pPr indent="-228600" lvl="1" marL="228600" marR="0" rtl="0" algn="l">
                <a:lnSpc>
                  <a:spcPct val="90000"/>
                </a:lnSpc>
                <a:spcBef>
                  <a:spcPts val="405"/>
                </a:spcBef>
                <a:spcAft>
                  <a:spcPts val="0"/>
                </a:spcAft>
                <a:buClr>
                  <a:schemeClr val="dk1"/>
                </a:buClr>
                <a:buSzPts val="2700"/>
                <a:buFont typeface="Arial"/>
                <a:buChar char="•"/>
              </a:pPr>
              <a:r>
                <a:rPr b="0" i="0" lang="en-PH" sz="2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can we add more value to the information?</a:t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7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The Data Lifecycle</a:t>
            </a:r>
            <a:endParaRPr b="1" i="0" sz="6000" u="none" cap="none" strike="noStrik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252" name="Google Shape;25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3" name="Google Shape;253;p17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254" name="Google Shape;254;p17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56" name="Google Shape;256;p17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7" name="Google Shape;257;p17"/>
          <p:cNvGrpSpPr/>
          <p:nvPr/>
        </p:nvGrpSpPr>
        <p:grpSpPr>
          <a:xfrm>
            <a:off x="7365292" y="3810463"/>
            <a:ext cx="9653413" cy="8343241"/>
            <a:chOff x="2039108" y="3504"/>
            <a:chExt cx="9653413" cy="8343241"/>
          </a:xfrm>
        </p:grpSpPr>
        <p:sp>
          <p:nvSpPr>
            <p:cNvPr id="258" name="Google Shape;258;p17"/>
            <p:cNvSpPr/>
            <p:nvPr/>
          </p:nvSpPr>
          <p:spPr>
            <a:xfrm>
              <a:off x="5474549" y="3504"/>
              <a:ext cx="2782532" cy="1808646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9" name="Google Shape;259;p17"/>
            <p:cNvSpPr txBox="1"/>
            <p:nvPr/>
          </p:nvSpPr>
          <p:spPr>
            <a:xfrm>
              <a:off x="5562840" y="91795"/>
              <a:ext cx="2605950" cy="16320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-PH" sz="2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Generation / Collection</a:t>
              </a:r>
              <a:endParaRPr>
                <a:solidFill>
                  <a:schemeClr val="dk1"/>
                </a:solidFill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35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b="0" i="0" lang="en-PH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is “born” and need to be collected and stored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0" name="Google Shape;260;p17"/>
            <p:cNvSpPr/>
            <p:nvPr/>
          </p:nvSpPr>
          <p:spPr>
            <a:xfrm>
              <a:off x="3253579" y="907827"/>
              <a:ext cx="7224471" cy="7224471"/>
            </a:xfrm>
            <a:custGeom>
              <a:rect b="b" l="l" r="r" t="t"/>
              <a:pathLst>
                <a:path extrusionOk="0" h="120000" w="120000">
                  <a:moveTo>
                    <a:pt x="89296" y="7638"/>
                  </a:moveTo>
                  <a:lnTo>
                    <a:pt x="89296" y="7638"/>
                  </a:lnTo>
                  <a:cubicBezTo>
                    <a:pt x="95462" y="11088"/>
                    <a:pt x="100970" y="15599"/>
                    <a:pt x="105566" y="2096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1" name="Google Shape;261;p17"/>
            <p:cNvSpPr/>
            <p:nvPr/>
          </p:nvSpPr>
          <p:spPr>
            <a:xfrm>
              <a:off x="8909989" y="2499497"/>
              <a:ext cx="2782532" cy="1808646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2" name="Google Shape;262;p17"/>
            <p:cNvSpPr txBox="1"/>
            <p:nvPr/>
          </p:nvSpPr>
          <p:spPr>
            <a:xfrm>
              <a:off x="8998280" y="2587788"/>
              <a:ext cx="2605950" cy="16320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-PH" sz="2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Cleansing / Preparation</a:t>
              </a:r>
              <a:endParaRPr>
                <a:solidFill>
                  <a:schemeClr val="dk1"/>
                </a:solidFill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35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b="0" i="0" lang="en-PH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Once gathered, data needs to be “prepared” for use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3" name="Google Shape;263;p17"/>
            <p:cNvSpPr/>
            <p:nvPr/>
          </p:nvSpPr>
          <p:spPr>
            <a:xfrm>
              <a:off x="3253579" y="907827"/>
              <a:ext cx="7224471" cy="7224471"/>
            </a:xfrm>
            <a:custGeom>
              <a:rect b="b" l="l" r="r" t="t"/>
              <a:pathLst>
                <a:path extrusionOk="0" h="120000" w="120000">
                  <a:moveTo>
                    <a:pt x="119856" y="64155"/>
                  </a:moveTo>
                  <a:cubicBezTo>
                    <a:pt x="119307" y="72071"/>
                    <a:pt x="117192" y="79800"/>
                    <a:pt x="113635" y="86893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4" name="Google Shape;264;p17"/>
            <p:cNvSpPr/>
            <p:nvPr/>
          </p:nvSpPr>
          <p:spPr>
            <a:xfrm>
              <a:off x="7597767" y="6538099"/>
              <a:ext cx="2782532" cy="1808646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5" name="Google Shape;265;p17"/>
            <p:cNvSpPr txBox="1"/>
            <p:nvPr/>
          </p:nvSpPr>
          <p:spPr>
            <a:xfrm>
              <a:off x="7686058" y="6626390"/>
              <a:ext cx="2605950" cy="16320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-PH" sz="2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Sharing</a:t>
              </a:r>
              <a:endParaRPr>
                <a:solidFill>
                  <a:schemeClr val="dk1"/>
                </a:solidFill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35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b="0" i="0" lang="en-PH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is shared to users for reporting, analysis, or further collection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6" name="Google Shape;266;p17"/>
            <p:cNvSpPr/>
            <p:nvPr/>
          </p:nvSpPr>
          <p:spPr>
            <a:xfrm>
              <a:off x="3253579" y="907827"/>
              <a:ext cx="7224471" cy="7224471"/>
            </a:xfrm>
            <a:custGeom>
              <a:rect b="b" l="l" r="r" t="t"/>
              <a:pathLst>
                <a:path extrusionOk="0" h="120000" w="120000">
                  <a:moveTo>
                    <a:pt x="67361" y="119547"/>
                  </a:moveTo>
                  <a:cubicBezTo>
                    <a:pt x="62472" y="120151"/>
                    <a:pt x="57528" y="120151"/>
                    <a:pt x="52639" y="11954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7" name="Google Shape;267;p17"/>
            <p:cNvSpPr/>
            <p:nvPr/>
          </p:nvSpPr>
          <p:spPr>
            <a:xfrm>
              <a:off x="3351330" y="6538099"/>
              <a:ext cx="2782532" cy="1808646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8" name="Google Shape;268;p17"/>
            <p:cNvSpPr txBox="1"/>
            <p:nvPr/>
          </p:nvSpPr>
          <p:spPr>
            <a:xfrm>
              <a:off x="3439621" y="6626390"/>
              <a:ext cx="2605950" cy="16320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-PH" sz="2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Analysis / Processing</a:t>
              </a:r>
              <a:endParaRPr>
                <a:solidFill>
                  <a:schemeClr val="dk1"/>
                </a:solidFill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35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b="0" i="0" lang="en-PH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is transformed for use towards specific business problems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9" name="Google Shape;269;p17"/>
            <p:cNvSpPr/>
            <p:nvPr/>
          </p:nvSpPr>
          <p:spPr>
            <a:xfrm>
              <a:off x="3253579" y="907827"/>
              <a:ext cx="7224471" cy="7224471"/>
            </a:xfrm>
            <a:custGeom>
              <a:rect b="b" l="l" r="r" t="t"/>
              <a:pathLst>
                <a:path extrusionOk="0" h="120000" w="120000">
                  <a:moveTo>
                    <a:pt x="6365" y="86893"/>
                  </a:moveTo>
                  <a:lnTo>
                    <a:pt x="6365" y="86893"/>
                  </a:lnTo>
                  <a:cubicBezTo>
                    <a:pt x="2808" y="79799"/>
                    <a:pt x="694" y="72071"/>
                    <a:pt x="144" y="6415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0" name="Google Shape;270;p17"/>
            <p:cNvSpPr/>
            <p:nvPr/>
          </p:nvSpPr>
          <p:spPr>
            <a:xfrm>
              <a:off x="2039108" y="2499497"/>
              <a:ext cx="2782532" cy="1808646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1" name="Google Shape;271;p17"/>
            <p:cNvSpPr txBox="1"/>
            <p:nvPr/>
          </p:nvSpPr>
          <p:spPr>
            <a:xfrm>
              <a:off x="2127399" y="2587788"/>
              <a:ext cx="2605950" cy="16320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80000" lIns="80000" spcFirstLastPara="1" rIns="80000" wrap="square" tIns="800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en-PH" sz="2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Use</a:t>
              </a:r>
              <a:endParaRPr>
                <a:solidFill>
                  <a:schemeClr val="dk1"/>
                </a:solidFill>
              </a:endParaRPr>
            </a:p>
            <a:p>
              <a:pPr indent="-171450" lvl="1" marL="171450" marR="0" rtl="0" algn="l">
                <a:lnSpc>
                  <a:spcPct val="90000"/>
                </a:lnSpc>
                <a:spcBef>
                  <a:spcPts val="735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Arial"/>
                <a:buChar char="•"/>
              </a:pPr>
              <a:r>
                <a:rPr b="0" i="0" lang="en-PH" sz="1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Processed data / information / knowledge is accessed by end user applications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2" name="Google Shape;272;p17"/>
            <p:cNvSpPr/>
            <p:nvPr/>
          </p:nvSpPr>
          <p:spPr>
            <a:xfrm>
              <a:off x="3253579" y="907827"/>
              <a:ext cx="7224471" cy="7224471"/>
            </a:xfrm>
            <a:custGeom>
              <a:rect b="b" l="l" r="r" t="t"/>
              <a:pathLst>
                <a:path extrusionOk="0" h="120000" w="120000">
                  <a:moveTo>
                    <a:pt x="14434" y="20965"/>
                  </a:moveTo>
                  <a:lnTo>
                    <a:pt x="14434" y="20965"/>
                  </a:lnTo>
                  <a:cubicBezTo>
                    <a:pt x="19031" y="15599"/>
                    <a:pt x="24539" y="11088"/>
                    <a:pt x="30704" y="76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8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What is Data Management?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278" name="Google Shape;27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"/>
          <p:cNvSpPr txBox="1"/>
          <p:nvPr/>
        </p:nvSpPr>
        <p:spPr>
          <a:xfrm>
            <a:off x="1088100" y="800383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Management comprises all disciplines related to managing data as a valuable resource.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284" name="Google Shape;28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nservation Conversations | Earthfire Institute" id="285" name="Google Shape;28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22082" y="5714905"/>
            <a:ext cx="10796954" cy="7200712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9"/>
          <p:cNvSpPr txBox="1"/>
          <p:nvPr/>
        </p:nvSpPr>
        <p:spPr>
          <a:xfrm>
            <a:off x="17443938" y="7666893"/>
            <a:ext cx="6594231" cy="2677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PH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Close your eyes and imagine this young fragile plant is our DATA.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PH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do we need to do to manage and take care of it?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PH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Plantita / Plantito data scientists, probably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81208_125502.jpg" id="291" name="Google Shape;29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667" y="-2133600"/>
            <a:ext cx="24443334" cy="183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0"/>
          <p:cNvSpPr/>
          <p:nvPr/>
        </p:nvSpPr>
        <p:spPr>
          <a:xfrm>
            <a:off x="0" y="-25400"/>
            <a:ext cx="24384001" cy="13766800"/>
          </a:xfrm>
          <a:prstGeom prst="rect">
            <a:avLst/>
          </a:prstGeom>
          <a:gradFill>
            <a:gsLst>
              <a:gs pos="0">
                <a:srgbClr val="229FFF">
                  <a:alpha val="54901"/>
                </a:srgbClr>
              </a:gs>
              <a:gs pos="100000">
                <a:srgbClr val="744BBA">
                  <a:alpha val="54901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nir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3" name="Google Shape;293;p20"/>
          <p:cNvSpPr txBox="1"/>
          <p:nvPr/>
        </p:nvSpPr>
        <p:spPr>
          <a:xfrm>
            <a:off x="2866530" y="6390506"/>
            <a:ext cx="18650939" cy="5036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0"/>
              <a:buFont typeface="Avenir"/>
              <a:buNone/>
            </a:pPr>
            <a:r>
              <a:rPr b="0" i="0" lang="en-PH" sz="229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“DATA IS THE NEW OIL”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20"/>
          <p:cNvGrpSpPr/>
          <p:nvPr/>
        </p:nvGrpSpPr>
        <p:grpSpPr>
          <a:xfrm>
            <a:off x="-3712" y="766059"/>
            <a:ext cx="7319666" cy="1073745"/>
            <a:chOff x="0" y="0"/>
            <a:chExt cx="7319665" cy="1073743"/>
          </a:xfrm>
        </p:grpSpPr>
        <p:sp>
          <p:nvSpPr>
            <p:cNvPr id="295" name="Google Shape;295;p20"/>
            <p:cNvSpPr/>
            <p:nvPr/>
          </p:nvSpPr>
          <p:spPr>
            <a:xfrm>
              <a:off x="0" y="0"/>
              <a:ext cx="7319665" cy="963022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96" name="Google Shape;296;p20"/>
            <p:cNvSpPr/>
            <p:nvPr/>
          </p:nvSpPr>
          <p:spPr>
            <a:xfrm>
              <a:off x="0" y="949682"/>
              <a:ext cx="7319665" cy="124061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97" name="Google Shape;297;p20"/>
          <p:cNvSpPr txBox="1"/>
          <p:nvPr/>
        </p:nvSpPr>
        <p:spPr>
          <a:xfrm>
            <a:off x="328050" y="624776"/>
            <a:ext cx="3429944" cy="116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BUZZY WORD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302" name="Google Shape;3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21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304" name="Google Shape;304;p21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06" name="Google Shape;306;p21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1"/>
          <p:cNvSpPr txBox="1"/>
          <p:nvPr/>
        </p:nvSpPr>
        <p:spPr>
          <a:xfrm>
            <a:off x="5161085" y="2183782"/>
            <a:ext cx="14061831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Management Journey</a:t>
            </a:r>
            <a:endParaRPr/>
          </a:p>
        </p:txBody>
      </p:sp>
      <p:grpSp>
        <p:nvGrpSpPr>
          <p:cNvPr id="308" name="Google Shape;308;p21"/>
          <p:cNvGrpSpPr/>
          <p:nvPr/>
        </p:nvGrpSpPr>
        <p:grpSpPr>
          <a:xfrm>
            <a:off x="2022800" y="8414531"/>
            <a:ext cx="20725261" cy="2648106"/>
            <a:chOff x="569" y="2790746"/>
            <a:chExt cx="20725261" cy="2648106"/>
          </a:xfrm>
        </p:grpSpPr>
        <p:sp>
          <p:nvSpPr>
            <p:cNvPr id="309" name="Google Shape;309;p21"/>
            <p:cNvSpPr/>
            <p:nvPr/>
          </p:nvSpPr>
          <p:spPr>
            <a:xfrm>
              <a:off x="15659412" y="3885005"/>
              <a:ext cx="3972159" cy="4595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0" name="Google Shape;310;p21"/>
            <p:cNvSpPr/>
            <p:nvPr/>
          </p:nvSpPr>
          <p:spPr>
            <a:xfrm>
              <a:off x="15659412" y="3885005"/>
              <a:ext cx="1324053" cy="4595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1" name="Google Shape;311;p21"/>
            <p:cNvSpPr/>
            <p:nvPr/>
          </p:nvSpPr>
          <p:spPr>
            <a:xfrm>
              <a:off x="14335359" y="3885005"/>
              <a:ext cx="1324053" cy="459588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2" name="Google Shape;312;p21"/>
            <p:cNvSpPr/>
            <p:nvPr/>
          </p:nvSpPr>
          <p:spPr>
            <a:xfrm>
              <a:off x="11687253" y="3885005"/>
              <a:ext cx="3972159" cy="459588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3" name="Google Shape;313;p21"/>
            <p:cNvSpPr/>
            <p:nvPr/>
          </p:nvSpPr>
          <p:spPr>
            <a:xfrm>
              <a:off x="5066987" y="3885005"/>
              <a:ext cx="3972159" cy="4595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4" name="Google Shape;314;p21"/>
            <p:cNvSpPr/>
            <p:nvPr/>
          </p:nvSpPr>
          <p:spPr>
            <a:xfrm>
              <a:off x="5066987" y="3885005"/>
              <a:ext cx="1324053" cy="459588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60000"/>
                  </a:lnTo>
                  <a:lnTo>
                    <a:pt x="120000" y="60000"/>
                  </a:lnTo>
                  <a:lnTo>
                    <a:pt x="12000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5" name="Google Shape;315;p21"/>
            <p:cNvSpPr/>
            <p:nvPr/>
          </p:nvSpPr>
          <p:spPr>
            <a:xfrm>
              <a:off x="3742934" y="3885005"/>
              <a:ext cx="1324053" cy="459588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6" name="Google Shape;316;p21"/>
            <p:cNvSpPr/>
            <p:nvPr/>
          </p:nvSpPr>
          <p:spPr>
            <a:xfrm>
              <a:off x="1094828" y="3885005"/>
              <a:ext cx="3972159" cy="459588"/>
            </a:xfrm>
            <a:custGeom>
              <a:rect b="b" l="l" r="r" t="t"/>
              <a:pathLst>
                <a:path extrusionOk="0" h="120000" w="120000">
                  <a:moveTo>
                    <a:pt x="120000" y="0"/>
                  </a:moveTo>
                  <a:lnTo>
                    <a:pt x="120000" y="60000"/>
                  </a:lnTo>
                  <a:lnTo>
                    <a:pt x="0" y="60000"/>
                  </a:lnTo>
                  <a:lnTo>
                    <a:pt x="0" y="120000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317" name="Google Shape;317;p21"/>
            <p:cNvSpPr/>
            <p:nvPr/>
          </p:nvSpPr>
          <p:spPr>
            <a:xfrm>
              <a:off x="3972728" y="2790746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1"/>
            <p:cNvSpPr txBox="1"/>
            <p:nvPr/>
          </p:nvSpPr>
          <p:spPr>
            <a:xfrm>
              <a:off x="3972728" y="2790746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Upstream</a:t>
              </a:r>
              <a:endPara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569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1"/>
            <p:cNvSpPr txBox="1"/>
            <p:nvPr/>
          </p:nvSpPr>
          <p:spPr>
            <a:xfrm>
              <a:off x="569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Find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2648675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1"/>
            <p:cNvSpPr txBox="1"/>
            <p:nvPr/>
          </p:nvSpPr>
          <p:spPr>
            <a:xfrm>
              <a:off x="2648675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Collect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5296781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1"/>
            <p:cNvSpPr txBox="1"/>
            <p:nvPr/>
          </p:nvSpPr>
          <p:spPr>
            <a:xfrm>
              <a:off x="5296781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Clean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7944888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1"/>
            <p:cNvSpPr txBox="1"/>
            <p:nvPr/>
          </p:nvSpPr>
          <p:spPr>
            <a:xfrm>
              <a:off x="7944888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Store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14565153" y="2790746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 txBox="1"/>
            <p:nvPr/>
          </p:nvSpPr>
          <p:spPr>
            <a:xfrm>
              <a:off x="14565153" y="2790746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Downstream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10592994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 txBox="1"/>
            <p:nvPr/>
          </p:nvSpPr>
          <p:spPr>
            <a:xfrm>
              <a:off x="10592994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Process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13241100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 txBox="1"/>
            <p:nvPr/>
          </p:nvSpPr>
          <p:spPr>
            <a:xfrm>
              <a:off x="13241100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Serve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15889206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 txBox="1"/>
            <p:nvPr/>
          </p:nvSpPr>
          <p:spPr>
            <a:xfrm>
              <a:off x="15889206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Analyze the data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18537313" y="4344594"/>
              <a:ext cx="2188517" cy="109425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 txBox="1"/>
            <p:nvPr/>
          </p:nvSpPr>
          <p:spPr>
            <a:xfrm>
              <a:off x="18537313" y="4344594"/>
              <a:ext cx="2188517" cy="10942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9050" lIns="19050" spcFirstLastPara="1" rIns="19050" wrap="square" tIns="1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0" i="0" lang="en-PH" sz="30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Govern the data</a:t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descr="Data is the new oil, especially in Oil and Gas" id="337" name="Google Shape;337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97741" y="4044168"/>
            <a:ext cx="8406034" cy="420301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atural gas explained - U.S. Energy Information Administration (EIA)" id="338" name="Google Shape;338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4114456" y="3802835"/>
            <a:ext cx="7502830" cy="4316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2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Upstream Journey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344" name="Google Shape;34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ata is the new oil, especially in Oil and Gas" id="345" name="Google Shape;34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32886" y="6359876"/>
            <a:ext cx="11502328" cy="5751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350" name="Google Shape;350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1" name="Google Shape;351;p38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352" name="Google Shape;352;p38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54" name="Google Shape;354;p38"/>
          <p:cNvSpPr txBox="1"/>
          <p:nvPr/>
        </p:nvSpPr>
        <p:spPr>
          <a:xfrm>
            <a:off x="328050" y="822275"/>
            <a:ext cx="88146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Find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5" name="Google Shape;355;p38"/>
          <p:cNvGrpSpPr/>
          <p:nvPr/>
        </p:nvGrpSpPr>
        <p:grpSpPr>
          <a:xfrm>
            <a:off x="5371701" y="4406880"/>
            <a:ext cx="12593336" cy="7795875"/>
            <a:chOff x="533977" y="968"/>
            <a:chExt cx="12593336" cy="7795875"/>
          </a:xfrm>
        </p:grpSpPr>
        <p:sp>
          <p:nvSpPr>
            <p:cNvPr id="356" name="Google Shape;356;p38"/>
            <p:cNvSpPr/>
            <p:nvPr/>
          </p:nvSpPr>
          <p:spPr>
            <a:xfrm>
              <a:off x="533977" y="968"/>
              <a:ext cx="5996826" cy="359809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7" name="Google Shape;357;p38"/>
            <p:cNvSpPr txBox="1"/>
            <p:nvPr/>
          </p:nvSpPr>
          <p:spPr>
            <a:xfrm>
              <a:off x="533977" y="968"/>
              <a:ext cx="5996826" cy="35980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650" lIns="247650" spcFirstLastPara="1" rIns="247650" wrap="square" tIns="247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500"/>
                <a:buFont typeface="Arial"/>
                <a:buNone/>
              </a:pPr>
              <a:r>
                <a:rPr b="0" i="0" lang="en-PH" sz="6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People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8" name="Google Shape;358;p38"/>
            <p:cNvSpPr/>
            <p:nvPr/>
          </p:nvSpPr>
          <p:spPr>
            <a:xfrm>
              <a:off x="7130487" y="968"/>
              <a:ext cx="5996826" cy="359809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9" name="Google Shape;359;p38"/>
            <p:cNvSpPr txBox="1"/>
            <p:nvPr/>
          </p:nvSpPr>
          <p:spPr>
            <a:xfrm>
              <a:off x="7130487" y="968"/>
              <a:ext cx="5996826" cy="35980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650" lIns="247650" spcFirstLastPara="1" rIns="247650" wrap="square" tIns="247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500"/>
                <a:buFont typeface="Arial"/>
                <a:buNone/>
              </a:pPr>
              <a:r>
                <a:rPr b="0" i="0" lang="en-PH" sz="6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Products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533977" y="4198747"/>
              <a:ext cx="5996826" cy="359809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1" name="Google Shape;361;p38"/>
            <p:cNvSpPr txBox="1"/>
            <p:nvPr/>
          </p:nvSpPr>
          <p:spPr>
            <a:xfrm>
              <a:off x="533977" y="4198747"/>
              <a:ext cx="5996826" cy="35980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650" lIns="247650" spcFirstLastPara="1" rIns="247650" wrap="square" tIns="247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500"/>
                <a:buFont typeface="Arial"/>
                <a:buNone/>
              </a:pPr>
              <a:r>
                <a:rPr b="0" i="0" lang="en-PH" sz="6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Location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7130487" y="4198747"/>
              <a:ext cx="5996826" cy="3598096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63" name="Google Shape;363;p38"/>
            <p:cNvSpPr txBox="1"/>
            <p:nvPr/>
          </p:nvSpPr>
          <p:spPr>
            <a:xfrm>
              <a:off x="7130487" y="4198747"/>
              <a:ext cx="5996826" cy="35980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47650" lIns="247650" spcFirstLastPara="1" rIns="247650" wrap="square" tIns="247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500"/>
                <a:buFont typeface="Arial"/>
                <a:buNone/>
              </a:pPr>
              <a:r>
                <a:rPr b="0" i="0" lang="en-PH" sz="65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Activities</a:t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64" name="Google Shape;364;p38"/>
          <p:cNvSpPr txBox="1"/>
          <p:nvPr/>
        </p:nvSpPr>
        <p:spPr>
          <a:xfrm>
            <a:off x="2334313" y="2678741"/>
            <a:ext cx="20135849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First ask the question, what data do we need / “might have” and does it actually exist?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369" name="Google Shape;36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" name="Google Shape;370;p39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371" name="Google Shape;371;p39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72" name="Google Shape;372;p39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73" name="Google Shape;373;p39"/>
          <p:cNvSpPr txBox="1"/>
          <p:nvPr/>
        </p:nvSpPr>
        <p:spPr>
          <a:xfrm>
            <a:off x="0" y="916750"/>
            <a:ext cx="97848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Collect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39"/>
          <p:cNvGrpSpPr/>
          <p:nvPr/>
        </p:nvGrpSpPr>
        <p:grpSpPr>
          <a:xfrm>
            <a:off x="2857851" y="4945483"/>
            <a:ext cx="10963502" cy="6786929"/>
            <a:chOff x="1752365" y="3542"/>
            <a:chExt cx="10963502" cy="6786929"/>
          </a:xfrm>
        </p:grpSpPr>
        <p:sp>
          <p:nvSpPr>
            <p:cNvPr id="375" name="Google Shape;375;p39"/>
            <p:cNvSpPr/>
            <p:nvPr/>
          </p:nvSpPr>
          <p:spPr>
            <a:xfrm>
              <a:off x="1752365" y="3542"/>
              <a:ext cx="5220715" cy="3132429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6" name="Google Shape;376;p39"/>
            <p:cNvSpPr txBox="1"/>
            <p:nvPr/>
          </p:nvSpPr>
          <p:spPr>
            <a:xfrm>
              <a:off x="1752365" y="3542"/>
              <a:ext cx="5220715" cy="31324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0950" lIns="140950" spcFirstLastPara="1" rIns="140950" wrap="square" tIns="1409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00"/>
                <a:buFont typeface="Arial"/>
                <a:buNone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Traditional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9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Observations</a:t>
              </a:r>
              <a:endPara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Tests</a:t>
              </a:r>
              <a:endPara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Surveys</a:t>
              </a:r>
              <a:endPara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venir"/>
                  <a:ea typeface="Avenir"/>
                  <a:cs typeface="Avenir"/>
                  <a:sym typeface="Avenir"/>
                </a:rPr>
                <a:t>Documents</a:t>
              </a:r>
              <a:endPara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7495152" y="3542"/>
              <a:ext cx="5220715" cy="3132429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8" name="Google Shape;378;p39"/>
            <p:cNvSpPr txBox="1"/>
            <p:nvPr/>
          </p:nvSpPr>
          <p:spPr>
            <a:xfrm>
              <a:off x="7495152" y="3542"/>
              <a:ext cx="5220715" cy="31324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0950" lIns="140950" spcFirstLastPara="1" rIns="140950" wrap="square" tIns="1409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A1E68"/>
                </a:buClr>
                <a:buSzPts val="3600"/>
                <a:buFont typeface="Avenir"/>
                <a:buNone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Corporate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9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Point of Sale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Inventory Systems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HR systems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Internet Proxy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1752365" y="3658042"/>
              <a:ext cx="5220715" cy="3132429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0" name="Google Shape;380;p39"/>
            <p:cNvSpPr txBox="1"/>
            <p:nvPr/>
          </p:nvSpPr>
          <p:spPr>
            <a:xfrm>
              <a:off x="1752365" y="3658042"/>
              <a:ext cx="5220715" cy="31324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0950" lIns="140950" spcFirstLastPara="1" rIns="140950" wrap="square" tIns="1409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A1E68"/>
                </a:buClr>
                <a:buSzPts val="3600"/>
                <a:buFont typeface="Avenir"/>
                <a:buNone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Edge Sensors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9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Weather balloons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ID scanners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CCTV cameras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Home internet routers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1" name="Google Shape;381;p39"/>
            <p:cNvSpPr/>
            <p:nvPr/>
          </p:nvSpPr>
          <p:spPr>
            <a:xfrm>
              <a:off x="7495152" y="3658042"/>
              <a:ext cx="5220715" cy="3132429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2" name="Google Shape;382;p39"/>
            <p:cNvSpPr txBox="1"/>
            <p:nvPr/>
          </p:nvSpPr>
          <p:spPr>
            <a:xfrm>
              <a:off x="7495152" y="3658042"/>
              <a:ext cx="5220715" cy="31324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40950" lIns="140950" spcFirstLastPara="1" rIns="140950" wrap="square" tIns="1409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A1E68"/>
                </a:buClr>
                <a:buSzPts val="3600"/>
                <a:buFont typeface="Avenir"/>
                <a:buNone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BONUS: External Data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9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Government Websites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Yellow Pages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Twitter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chemeClr val="dk1"/>
                </a:buClr>
                <a:buSzPts val="3600"/>
                <a:buFont typeface="Avenir"/>
                <a:buChar char="✖"/>
              </a:pPr>
              <a:r>
                <a:rPr b="0" i="0" lang="en-PH" sz="29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 sellers ie. Nielsen </a:t>
              </a:r>
              <a:endParaRPr>
                <a:solidFill>
                  <a:schemeClr val="dk1"/>
                </a:solidFill>
              </a:endParaRPr>
            </a:p>
            <a:p>
              <a:pPr indent="-57150" lvl="1" marL="285750" marR="0" rtl="0" algn="l">
                <a:lnSpc>
                  <a:spcPct val="90000"/>
                </a:lnSpc>
                <a:spcBef>
                  <a:spcPts val="435"/>
                </a:spcBef>
                <a:spcAft>
                  <a:spcPts val="0"/>
                </a:spcAft>
                <a:buClr>
                  <a:srgbClr val="1A1E68"/>
                </a:buClr>
                <a:buSzPts val="3600"/>
                <a:buFont typeface="Avenir"/>
                <a:buNone/>
              </a:pPr>
              <a:r>
                <a:t/>
              </a:r>
              <a:endParaRPr b="0" i="0" sz="2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3" name="Google Shape;383;p39"/>
          <p:cNvSpPr txBox="1"/>
          <p:nvPr/>
        </p:nvSpPr>
        <p:spPr>
          <a:xfrm>
            <a:off x="4006362" y="2678741"/>
            <a:ext cx="16371276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If the data exists, where is it generated / captured so we can collect them? 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4" name="Google Shape;384;p39"/>
          <p:cNvSpPr txBox="1"/>
          <p:nvPr/>
        </p:nvSpPr>
        <p:spPr>
          <a:xfrm>
            <a:off x="15573720" y="5979235"/>
            <a:ext cx="6934587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How are they collected?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Analog VS Digital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Offline VS Offline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One time VS Batch VS Realtime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Collaborative Learning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7" name="Google Shape;137;p3"/>
          <p:cNvSpPr txBox="1"/>
          <p:nvPr/>
        </p:nvSpPr>
        <p:spPr>
          <a:xfrm>
            <a:off x="6253875" y="3939700"/>
            <a:ext cx="13153500" cy="42630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If you DON’T know, ask (you can also, google ☺)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If you’re NOT SURE, validate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If you DO know, share (your unique experience)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Feel free to correct me, or add on the topic 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Say your name, say your name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138" name="Google Shape;13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3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140" name="Google Shape;140;p3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42" name="Google Shape;142;p3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House Rules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0"/>
          <p:cNvSpPr txBox="1"/>
          <p:nvPr/>
        </p:nvSpPr>
        <p:spPr>
          <a:xfrm>
            <a:off x="5615250" y="2678741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How do we know if our data is dirty?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How do we make a plan to clean it?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0" name="Google Shape;390;p40"/>
          <p:cNvSpPr txBox="1"/>
          <p:nvPr/>
        </p:nvSpPr>
        <p:spPr>
          <a:xfrm>
            <a:off x="2334313" y="5703454"/>
            <a:ext cx="8991987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Duplicate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Outdated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Insecure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Incomplete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Inaccurate / Incorrect Data (source vs rule)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Inconsistent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Excessive Data*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391" name="Google Shape;39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2" name="Google Shape;392;p40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393" name="Google Shape;393;p40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94" name="Google Shape;394;p40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395" name="Google Shape;395;p40"/>
          <p:cNvSpPr txBox="1"/>
          <p:nvPr/>
        </p:nvSpPr>
        <p:spPr>
          <a:xfrm>
            <a:off x="-40500" y="916750"/>
            <a:ext cx="92496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Clean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40"/>
          <p:cNvSpPr txBox="1"/>
          <p:nvPr/>
        </p:nvSpPr>
        <p:spPr>
          <a:xfrm>
            <a:off x="13193936" y="6770965"/>
            <a:ext cx="8505866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742950" lvl="0" marL="7429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rial"/>
              <a:buChar char="•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Manual Data 🡪 Digital Data</a:t>
            </a:r>
            <a:endParaRPr/>
          </a:p>
          <a:p>
            <a:pPr indent="-742950" lvl="0" marL="7429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rial"/>
              <a:buChar char="•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Fix in storage VS Fix at source</a:t>
            </a:r>
            <a:endParaRPr/>
          </a:p>
          <a:p>
            <a:pPr indent="-514350" lvl="0" marL="74295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Examples of Dirty Data - YouTube" id="397" name="Google Shape;397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98496" y="9705224"/>
            <a:ext cx="4757266" cy="2664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1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Where and how do we store our data?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403" name="Google Shape;403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4" name="Google Shape;404;p41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05" name="Google Shape;405;p41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6" name="Google Shape;406;p41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07" name="Google Shape;407;p41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38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Store the Data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8" name="Google Shape;408;p41"/>
          <p:cNvGrpSpPr/>
          <p:nvPr/>
        </p:nvGrpSpPr>
        <p:grpSpPr>
          <a:xfrm>
            <a:off x="1819340" y="6147604"/>
            <a:ext cx="21052073" cy="2937498"/>
            <a:chOff x="6171" y="1130449"/>
            <a:chExt cx="21052073" cy="2937498"/>
          </a:xfrm>
        </p:grpSpPr>
        <p:sp>
          <p:nvSpPr>
            <p:cNvPr id="409" name="Google Shape;409;p41"/>
            <p:cNvSpPr/>
            <p:nvPr/>
          </p:nvSpPr>
          <p:spPr>
            <a:xfrm>
              <a:off x="6171" y="1130449"/>
              <a:ext cx="4895831" cy="293749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0" name="Google Shape;410;p41"/>
            <p:cNvSpPr txBox="1"/>
            <p:nvPr/>
          </p:nvSpPr>
          <p:spPr>
            <a:xfrm>
              <a:off x="6171" y="1130449"/>
              <a:ext cx="4895831" cy="29374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PH" sz="3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Location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6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Local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On prem Server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Cloud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1" name="Google Shape;411;p41"/>
            <p:cNvSpPr/>
            <p:nvPr/>
          </p:nvSpPr>
          <p:spPr>
            <a:xfrm>
              <a:off x="5391585" y="1130449"/>
              <a:ext cx="4895831" cy="293749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2" name="Google Shape;412;p41"/>
            <p:cNvSpPr txBox="1"/>
            <p:nvPr/>
          </p:nvSpPr>
          <p:spPr>
            <a:xfrm>
              <a:off x="5391585" y="1130449"/>
              <a:ext cx="4895831" cy="29374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PH" sz="3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Format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6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Flat Files ie. CSV, Excel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Binary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Database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3" name="Google Shape;413;p41"/>
            <p:cNvSpPr/>
            <p:nvPr/>
          </p:nvSpPr>
          <p:spPr>
            <a:xfrm>
              <a:off x="10776999" y="1130449"/>
              <a:ext cx="4895831" cy="293749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41"/>
            <p:cNvSpPr txBox="1"/>
            <p:nvPr/>
          </p:nvSpPr>
          <p:spPr>
            <a:xfrm>
              <a:off x="10776999" y="1130449"/>
              <a:ext cx="4895831" cy="29374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PH" sz="3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Retention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6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long do we keep the data?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much do we keep?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How recent do we refresh it?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41"/>
            <p:cNvSpPr/>
            <p:nvPr/>
          </p:nvSpPr>
          <p:spPr>
            <a:xfrm>
              <a:off x="16162413" y="1130449"/>
              <a:ext cx="4895831" cy="2937498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6" name="Google Shape;416;p41"/>
            <p:cNvSpPr txBox="1"/>
            <p:nvPr/>
          </p:nvSpPr>
          <p:spPr>
            <a:xfrm>
              <a:off x="16162413" y="1130449"/>
              <a:ext cx="4895831" cy="29374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37150" lIns="137150" spcFirstLastPara="1" rIns="137150" wrap="square" tIns="1371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0" i="0" lang="en-PH" sz="36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Security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26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Who can access the data?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Is the data encrypted?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42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b="0" i="0" lang="en-PH" sz="2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Is there a backup strategy?</a:t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descr="USB flash drive - Wikipedia" id="417" name="Google Shape;417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52494" y="10790362"/>
            <a:ext cx="2809875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2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Downstream Journey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423" name="Google Shape;42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atural gas explained - U.S. Energy Information Administration (EIA)" id="424" name="Google Shape;42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9460" y="5737107"/>
            <a:ext cx="10670323" cy="6139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 txBox="1"/>
          <p:nvPr/>
        </p:nvSpPr>
        <p:spPr>
          <a:xfrm>
            <a:off x="5492158" y="3915039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Once we have it – What do we need to “change/transform” the data to make it usable?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430" name="Google Shape;43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1" name="Google Shape;431;p43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32" name="Google Shape;432;p43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34" name="Google Shape;434;p43"/>
          <p:cNvSpPr txBox="1"/>
          <p:nvPr/>
        </p:nvSpPr>
        <p:spPr>
          <a:xfrm>
            <a:off x="-40500" y="916750"/>
            <a:ext cx="8480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Process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5" name="Google Shape;435;p43"/>
          <p:cNvGrpSpPr/>
          <p:nvPr/>
        </p:nvGrpSpPr>
        <p:grpSpPr>
          <a:xfrm>
            <a:off x="1813169" y="5641565"/>
            <a:ext cx="21064416" cy="3949577"/>
            <a:chOff x="0" y="624410"/>
            <a:chExt cx="21064416" cy="3949577"/>
          </a:xfrm>
        </p:grpSpPr>
        <p:sp>
          <p:nvSpPr>
            <p:cNvPr id="436" name="Google Shape;436;p43"/>
            <p:cNvSpPr/>
            <p:nvPr/>
          </p:nvSpPr>
          <p:spPr>
            <a:xfrm>
              <a:off x="0" y="624410"/>
              <a:ext cx="6582630" cy="3949577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3"/>
            <p:cNvSpPr txBox="1"/>
            <p:nvPr/>
          </p:nvSpPr>
          <p:spPr>
            <a:xfrm>
              <a:off x="0" y="624410"/>
              <a:ext cx="6582630" cy="39495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75" lIns="182875" spcFirstLastPara="1" rIns="182875" wrap="square" tIns="18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b="0" i="0" lang="en-PH" sz="4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Add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680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Enrichment via Joining of other data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Derivation of calculated values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Business rules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7240893" y="624410"/>
              <a:ext cx="6582630" cy="3949577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3"/>
            <p:cNvSpPr txBox="1"/>
            <p:nvPr/>
          </p:nvSpPr>
          <p:spPr>
            <a:xfrm>
              <a:off x="7240893" y="624410"/>
              <a:ext cx="6582630" cy="39495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75" lIns="182875" spcFirstLastPara="1" rIns="182875" wrap="square" tIns="18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b="0" i="0" lang="en-PH" sz="4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Change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680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Translation ie. 1 to Female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Remapping of variables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Splitting of variables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Aggregation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0" name="Google Shape;440;p43"/>
            <p:cNvSpPr/>
            <p:nvPr/>
          </p:nvSpPr>
          <p:spPr>
            <a:xfrm>
              <a:off x="14481786" y="624410"/>
              <a:ext cx="6582630" cy="3949577"/>
            </a:xfrm>
            <a:prstGeom prst="rect">
              <a:avLst/>
            </a:prstGeom>
            <a:solidFill>
              <a:schemeClr val="lt1"/>
            </a:solidFill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3"/>
            <p:cNvSpPr txBox="1"/>
            <p:nvPr/>
          </p:nvSpPr>
          <p:spPr>
            <a:xfrm>
              <a:off x="14481786" y="624410"/>
              <a:ext cx="6582630" cy="39495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82875" lIns="182875" spcFirstLastPara="1" rIns="182875" wrap="square" tIns="1828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b="0" i="0" lang="en-PH" sz="4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Removal/ Filtering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1680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Dropping of invalid data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Deletion of unneeded columns</a:t>
              </a:r>
              <a:endParaRPr>
                <a:solidFill>
                  <a:schemeClr val="dk1"/>
                </a:solidFill>
              </a:endParaRPr>
            </a:p>
            <a:p>
              <a:pPr indent="-28575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chemeClr val="dk1"/>
                </a:buClr>
                <a:buSzPts val="3700"/>
                <a:buFont typeface="Arial"/>
                <a:buChar char="•"/>
              </a:pPr>
              <a:r>
                <a:rPr b="0" i="0" lang="en-PH" sz="37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Removal of duplicates</a:t>
              </a:r>
              <a:endParaRPr>
                <a:solidFill>
                  <a:schemeClr val="dk1"/>
                </a:solidFill>
              </a:endParaRPr>
            </a:p>
            <a:p>
              <a:pPr indent="-50800" lvl="1" marL="285750" marR="0" rtl="0" algn="l">
                <a:lnSpc>
                  <a:spcPct val="90000"/>
                </a:lnSpc>
                <a:spcBef>
                  <a:spcPts val="555"/>
                </a:spcBef>
                <a:spcAft>
                  <a:spcPts val="0"/>
                </a:spcAft>
                <a:buClr>
                  <a:srgbClr val="000000"/>
                </a:buClr>
                <a:buSzPts val="3700"/>
                <a:buFont typeface="Arial"/>
                <a:buNone/>
              </a:pPr>
              <a:r>
                <a:t/>
              </a:r>
              <a:endParaRPr b="0" i="0" sz="3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4"/>
          <p:cNvSpPr txBox="1"/>
          <p:nvPr/>
        </p:nvSpPr>
        <p:spPr>
          <a:xfrm>
            <a:off x="5615250" y="2678741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How do we share the data so people can use it?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47" name="Google Shape;447;p44"/>
          <p:cNvSpPr txBox="1"/>
          <p:nvPr/>
        </p:nvSpPr>
        <p:spPr>
          <a:xfrm>
            <a:off x="3528260" y="5328560"/>
            <a:ext cx="7989663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Centralized Internal Database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Secure API over Internet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Restricted network drives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Password protected files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448" name="Google Shape;44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9" name="Google Shape;449;p44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50" name="Google Shape;450;p44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1" name="Google Shape;451;p44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52" name="Google Shape;452;p44"/>
          <p:cNvSpPr txBox="1"/>
          <p:nvPr/>
        </p:nvSpPr>
        <p:spPr>
          <a:xfrm>
            <a:off x="328050" y="822275"/>
            <a:ext cx="77109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Serve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44"/>
          <p:cNvSpPr txBox="1"/>
          <p:nvPr/>
        </p:nvSpPr>
        <p:spPr>
          <a:xfrm>
            <a:off x="13580799" y="5328560"/>
            <a:ext cx="7989663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Business Intelligence / Reporting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Dashboards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Archiving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Legal</a:t>
            </a:r>
            <a:endParaRPr/>
          </a:p>
        </p:txBody>
      </p:sp>
      <p:sp>
        <p:nvSpPr>
          <p:cNvPr id="454" name="Google Shape;454;p44"/>
          <p:cNvSpPr/>
          <p:nvPr/>
        </p:nvSpPr>
        <p:spPr>
          <a:xfrm>
            <a:off x="10809811" y="6154615"/>
            <a:ext cx="1739549" cy="86164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5" name="Google Shape;455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502580" y="9014110"/>
            <a:ext cx="6882876" cy="4046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5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Can the data do more?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61" name="Google Shape;461;p45"/>
          <p:cNvSpPr txBox="1"/>
          <p:nvPr/>
        </p:nvSpPr>
        <p:spPr>
          <a:xfrm>
            <a:off x="6253875" y="3939700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sng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This is where YOU come in!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What tools can we use on the data? Ie. R, Python, SAS, Java, Tableau, PowerBI, etc.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What new insights / knowledge can we generate / explore out of the data?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Can these new insights / knowledge be used to create new value or address existing business problems?</a:t>
            </a:r>
            <a:endParaRPr/>
          </a:p>
        </p:txBody>
      </p:sp>
      <p:pic>
        <p:nvPicPr>
          <p:cNvPr descr="ForTheWomen_blacktext (2) (1).png" id="462" name="Google Shape;462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3" name="Google Shape;463;p45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64" name="Google Shape;464;p45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65" name="Google Shape;465;p45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66" name="Google Shape;466;p45"/>
          <p:cNvSpPr txBox="1"/>
          <p:nvPr/>
        </p:nvSpPr>
        <p:spPr>
          <a:xfrm>
            <a:off x="-204425" y="766050"/>
            <a:ext cx="80118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Analyze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What does a Data Scientist do?" id="467" name="Google Shape;467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55815" y="9004426"/>
            <a:ext cx="6185388" cy="3711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6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Taking care of our data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73" name="Google Shape;473;p46"/>
          <p:cNvSpPr txBox="1"/>
          <p:nvPr/>
        </p:nvSpPr>
        <p:spPr>
          <a:xfrm>
            <a:off x="4653675" y="5504731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Quality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Model &amp; Architecture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Metadata / Data Dictionary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Ownership, Access and Security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Retention and Backup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474" name="Google Shape;474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46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76" name="Google Shape;476;p46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77" name="Google Shape;477;p46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78" name="Google Shape;478;p46"/>
          <p:cNvSpPr txBox="1"/>
          <p:nvPr/>
        </p:nvSpPr>
        <p:spPr>
          <a:xfrm>
            <a:off x="-40500" y="916750"/>
            <a:ext cx="88146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Upstream – Govern the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ven Small Businesses Need Corporate Governance | Yale Insights" id="479" name="Google Shape;479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036061" y="4645531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484" name="Google Shape;484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5" name="Google Shape;485;p47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86" name="Google Shape;486;p47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7" name="Google Shape;487;p47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88" name="Google Shape;488;p47"/>
          <p:cNvSpPr txBox="1"/>
          <p:nvPr/>
        </p:nvSpPr>
        <p:spPr>
          <a:xfrm>
            <a:off x="133700" y="916750"/>
            <a:ext cx="77442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3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Scientist vs Data Management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9" name="Google Shape;489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7907" y="-6929"/>
            <a:ext cx="14594461" cy="13722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TheWomen_blacktext (2) (1).png" id="494" name="Google Shape;494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5" name="Google Shape;495;p48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496" name="Google Shape;496;p48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97" name="Google Shape;497;p48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498" name="Google Shape;498;p48"/>
          <p:cNvSpPr txBox="1"/>
          <p:nvPr/>
        </p:nvSpPr>
        <p:spPr>
          <a:xfrm>
            <a:off x="328050" y="822275"/>
            <a:ext cx="79362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32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Scientist vs Data Management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9" name="Google Shape;499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7907" y="-6929"/>
            <a:ext cx="14594461" cy="13722929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48"/>
          <p:cNvSpPr/>
          <p:nvPr/>
        </p:nvSpPr>
        <p:spPr>
          <a:xfrm>
            <a:off x="8264383" y="1335482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48"/>
          <p:cNvSpPr/>
          <p:nvPr/>
        </p:nvSpPr>
        <p:spPr>
          <a:xfrm>
            <a:off x="8264383" y="3211175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48"/>
          <p:cNvSpPr/>
          <p:nvPr/>
        </p:nvSpPr>
        <p:spPr>
          <a:xfrm>
            <a:off x="8264383" y="4453821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8"/>
          <p:cNvSpPr/>
          <p:nvPr/>
        </p:nvSpPr>
        <p:spPr>
          <a:xfrm>
            <a:off x="8264383" y="5776441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8"/>
          <p:cNvSpPr/>
          <p:nvPr/>
        </p:nvSpPr>
        <p:spPr>
          <a:xfrm>
            <a:off x="8264383" y="6280533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8"/>
          <p:cNvSpPr/>
          <p:nvPr/>
        </p:nvSpPr>
        <p:spPr>
          <a:xfrm>
            <a:off x="8264383" y="6660190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48"/>
          <p:cNvSpPr/>
          <p:nvPr/>
        </p:nvSpPr>
        <p:spPr>
          <a:xfrm>
            <a:off x="8264383" y="8501662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48"/>
          <p:cNvSpPr/>
          <p:nvPr/>
        </p:nvSpPr>
        <p:spPr>
          <a:xfrm>
            <a:off x="8264383" y="8881921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48"/>
          <p:cNvSpPr/>
          <p:nvPr/>
        </p:nvSpPr>
        <p:spPr>
          <a:xfrm>
            <a:off x="8264383" y="9374804"/>
            <a:ext cx="13821508" cy="380259"/>
          </a:xfrm>
          <a:prstGeom prst="rect">
            <a:avLst/>
          </a:prstGeom>
          <a:noFill/>
          <a:ln cap="flat" cmpd="sng" w="25400">
            <a:solidFill>
              <a:srgbClr val="BA48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9"/>
          <p:cNvSpPr txBox="1"/>
          <p:nvPr/>
        </p:nvSpPr>
        <p:spPr>
          <a:xfrm>
            <a:off x="6374177" y="1960916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Group Activity (30 mins)</a:t>
            </a:r>
            <a:endParaRPr/>
          </a:p>
        </p:txBody>
      </p:sp>
      <p:sp>
        <p:nvSpPr>
          <p:cNvPr id="514" name="Google Shape;514;p49"/>
          <p:cNvSpPr txBox="1"/>
          <p:nvPr/>
        </p:nvSpPr>
        <p:spPr>
          <a:xfrm>
            <a:off x="6374177" y="3789366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Analytics Problem: &lt;insert your problem statements here&gt;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What dataset/ points do you think can help your use case? (internal? external?) clue: match against your key questions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Where do you think these data points can be found? ie. sources, systems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What are potential problems/ challenges to these data? ie. cleanliness, data privacy, formatting, does not exist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What treatments do you think should be done to the data to make it more usable ie. transformation/ aggregation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In other words, answer this question: What do you need, data wise, to be able to start working on your analytics project?</a:t>
            </a:r>
            <a:b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</a:br>
            <a:endParaRPr b="0" i="0" sz="36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PH" sz="36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Each group to present their results (5-10 mins)</a:t>
            </a:r>
            <a:endParaRPr b="0" i="0" sz="28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515" name="Google Shape;5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6" name="Google Shape;516;p49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517" name="Google Shape;517;p49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18" name="Google Shape;518;p49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519" name="Google Shape;519;p49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81208_125502.jpg" id="147" name="Google Shape;14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667" y="-2133600"/>
            <a:ext cx="24443334" cy="183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4"/>
          <p:cNvSpPr/>
          <p:nvPr/>
        </p:nvSpPr>
        <p:spPr>
          <a:xfrm>
            <a:off x="0" y="-25400"/>
            <a:ext cx="24384001" cy="13766800"/>
          </a:xfrm>
          <a:prstGeom prst="rect">
            <a:avLst/>
          </a:prstGeom>
          <a:gradFill>
            <a:gsLst>
              <a:gs pos="0">
                <a:srgbClr val="229FFF">
                  <a:alpha val="54901"/>
                </a:srgbClr>
              </a:gs>
              <a:gs pos="100000">
                <a:srgbClr val="744BBA">
                  <a:alpha val="54901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venir"/>
              <a:buNone/>
            </a:pPr>
            <a:r>
              <a:t/>
            </a:r>
            <a:endParaRPr b="1" i="0" sz="30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3018930" y="4871412"/>
            <a:ext cx="18650939" cy="5273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500"/>
              <a:buFont typeface="Avenir"/>
              <a:buNone/>
            </a:pPr>
            <a:r>
              <a:rPr b="0" i="0" lang="en-PH" sz="8000" u="none" cap="none" strike="noStrik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Data scientists spend 60% of their time on cleaning and organizing data. Collecting data sets comes second at 19% of their time, meaning </a:t>
            </a:r>
            <a:r>
              <a:rPr b="0" i="0" lang="en-PH" sz="8000" u="none" cap="none" strike="noStrike">
                <a:solidFill>
                  <a:srgbClr val="FFFFFF"/>
                </a:solidFill>
                <a:highlight>
                  <a:srgbClr val="000000"/>
                </a:highlight>
                <a:latin typeface="Avenir"/>
                <a:ea typeface="Avenir"/>
                <a:cs typeface="Avenir"/>
                <a:sym typeface="Avenir"/>
              </a:rPr>
              <a:t>data scientists spend around 80% of their time on preparing and managing data for analysis.</a:t>
            </a:r>
            <a:endParaRPr/>
          </a:p>
        </p:txBody>
      </p:sp>
      <p:grpSp>
        <p:nvGrpSpPr>
          <p:cNvPr id="150" name="Google Shape;150;p4"/>
          <p:cNvGrpSpPr/>
          <p:nvPr/>
        </p:nvGrpSpPr>
        <p:grpSpPr>
          <a:xfrm>
            <a:off x="-3712" y="766059"/>
            <a:ext cx="7319666" cy="1073745"/>
            <a:chOff x="0" y="0"/>
            <a:chExt cx="7319665" cy="1073743"/>
          </a:xfrm>
        </p:grpSpPr>
        <p:sp>
          <p:nvSpPr>
            <p:cNvPr id="151" name="Google Shape;151;p4"/>
            <p:cNvSpPr/>
            <p:nvPr/>
          </p:nvSpPr>
          <p:spPr>
            <a:xfrm>
              <a:off x="0" y="0"/>
              <a:ext cx="7319665" cy="963022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0" y="949682"/>
              <a:ext cx="7319665" cy="124061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3" name="Google Shape;153;p4"/>
          <p:cNvSpPr txBox="1"/>
          <p:nvPr/>
        </p:nvSpPr>
        <p:spPr>
          <a:xfrm>
            <a:off x="328050" y="624776"/>
            <a:ext cx="3429944" cy="1167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sp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Forbes 2016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7b11df892a_0_0"/>
          <p:cNvSpPr txBox="1"/>
          <p:nvPr>
            <p:ph type="title"/>
          </p:nvPr>
        </p:nvSpPr>
        <p:spPr>
          <a:xfrm>
            <a:off x="1689100" y="355600"/>
            <a:ext cx="21005700" cy="22860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PH"/>
              <a:t>Python IO</a:t>
            </a:r>
            <a:endParaRPr/>
          </a:p>
        </p:txBody>
      </p:sp>
      <p:sp>
        <p:nvSpPr>
          <p:cNvPr id="525" name="Google Shape;525;g27b11df892a_0_0"/>
          <p:cNvSpPr txBox="1"/>
          <p:nvPr>
            <p:ph idx="1" type="body"/>
          </p:nvPr>
        </p:nvSpPr>
        <p:spPr>
          <a:xfrm>
            <a:off x="1689100" y="3149600"/>
            <a:ext cx="21005700" cy="9296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l">
              <a:spcBef>
                <a:spcPts val="5900"/>
              </a:spcBef>
              <a:spcAft>
                <a:spcPts val="0"/>
              </a:spcAft>
              <a:buNone/>
            </a:pPr>
            <a:r>
              <a:rPr lang="en-PH" u="sng">
                <a:solidFill>
                  <a:schemeClr val="hlink"/>
                </a:solidFill>
                <a:hlinkClick r:id="rId3"/>
              </a:rPr>
              <a:t>https://github.com/ogbinar/python101/blob/master/notebooks/10_file_io.ipynb</a:t>
            </a:r>
            <a:endParaRPr/>
          </a:p>
          <a:p>
            <a:pPr indent="0" lvl="0" marL="0" rtl="0" algn="l">
              <a:spcBef>
                <a:spcPts val="59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900"/>
              </a:spcBef>
              <a:spcAft>
                <a:spcPts val="0"/>
              </a:spcAft>
              <a:buNone/>
            </a:pPr>
            <a:r>
              <a:rPr lang="en-PH" u="sng">
                <a:solidFill>
                  <a:schemeClr val="hlink"/>
                </a:solidFill>
                <a:hlinkClick r:id="rId4"/>
              </a:rPr>
              <a:t>https://github.com/ogbinar/python101/blob/master/notebooks/14_advanced_io.ipynb</a:t>
            </a:r>
            <a:endParaRPr/>
          </a:p>
          <a:p>
            <a:pPr indent="0" lvl="0" marL="0" rtl="0" algn="l">
              <a:spcBef>
                <a:spcPts val="59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1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Thank You!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531" name="Google Shape;531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0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So you now have DATA, so what?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537" name="Google Shape;537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50"/>
          <p:cNvSpPr txBox="1"/>
          <p:nvPr/>
        </p:nvSpPr>
        <p:spPr>
          <a:xfrm>
            <a:off x="1240500" y="5766117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-PH" sz="48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NEXT WEEK: Exploring your data</a:t>
            </a:r>
            <a:endParaRPr b="0" i="0" sz="48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Explore and Experiment - Joshua Hook" id="539" name="Google Shape;539;p50"/>
          <p:cNvPicPr preferRelativeResize="0"/>
          <p:nvPr/>
        </p:nvPicPr>
        <p:blipFill rotWithShape="1">
          <a:blip r:embed="rId4">
            <a:alphaModFix/>
          </a:blip>
          <a:srcRect b="4650" l="0" r="18763" t="10132"/>
          <a:stretch/>
        </p:blipFill>
        <p:spPr>
          <a:xfrm>
            <a:off x="12631615" y="7945169"/>
            <a:ext cx="6412524" cy="3783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5ba87994_0_0"/>
          <p:cNvSpPr txBox="1"/>
          <p:nvPr/>
        </p:nvSpPr>
        <p:spPr>
          <a:xfrm>
            <a:off x="1088100" y="4352475"/>
            <a:ext cx="22191900" cy="25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Arial"/>
              <a:buNone/>
            </a:pPr>
            <a:r>
              <a:rPr b="1" i="0" lang="en-PH" sz="9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Management</a:t>
            </a:r>
            <a:endParaRPr b="1" i="0" sz="9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159" name="Google Shape;159;g5e5ba8799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Key Topics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5" name="Google Shape;165;p7"/>
          <p:cNvSpPr txBox="1"/>
          <p:nvPr/>
        </p:nvSpPr>
        <p:spPr>
          <a:xfrm>
            <a:off x="6253875" y="3939700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What is Data?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What is Data Management?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Upstream vs Downstream Journey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Scientists vs Data Management</a:t>
            </a:r>
            <a:endParaRPr/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2286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166" name="Google Shape;16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7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168" name="Google Shape;168;p7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70" name="Google Shape;170;p7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What is Data?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6" name="Google Shape;176;p9"/>
          <p:cNvSpPr txBox="1"/>
          <p:nvPr/>
        </p:nvSpPr>
        <p:spPr>
          <a:xfrm>
            <a:off x="6253875" y="3939700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Originally, data is plural for “datum”, a Latin word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Datums are most often called “data points”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represents a collection of data points (also called datasets)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Can be used as both singular and plural form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PH" sz="4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Data</a:t>
            </a:r>
            <a:r>
              <a:rPr b="0" i="0" lang="en-PH" sz="4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are characteristics or </a:t>
            </a:r>
            <a:r>
              <a:rPr b="0" i="0" lang="en-PH" sz="4400" u="sng" cap="none" strike="noStrike">
                <a:solidFill>
                  <a:srgbClr val="0B008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information</a:t>
            </a:r>
            <a:r>
              <a:rPr b="0" i="0" lang="en-PH" sz="4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, usually numerical, that are collected through observation.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PH" sz="44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- Wikipedia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177" name="Google Shape;17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" name="Google Shape;178;p9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179" name="Google Shape;179;p9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80" name="Google Shape;180;p9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81" name="Google Shape;181;p9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close up of a logo&#10;&#10;Description automatically generated" id="182" name="Google Shape;182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375922" y="7268307"/>
            <a:ext cx="5697415" cy="5925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Types of Data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8" name="Google Shape;188;p10"/>
          <p:cNvSpPr txBox="1"/>
          <p:nvPr/>
        </p:nvSpPr>
        <p:spPr>
          <a:xfrm>
            <a:off x="6253875" y="3939700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Quantitative – Numbers, tests, counting, measuring ( still confused? Ask -- can it be counted?)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Qualitative – Words, images, observations, sounds, videos, conversations, etc.</a:t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189" name="Google Shape;18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10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191" name="Google Shape;191;p10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93" name="Google Shape;193;p10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Qualitative vs Quantitative Data: Analysis, Definitions, Examples" id="194" name="Google Shape;19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75277" y="7016260"/>
            <a:ext cx="11540299" cy="6175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/>
          <p:nvPr/>
        </p:nvSpPr>
        <p:spPr>
          <a:xfrm>
            <a:off x="5615250" y="2111250"/>
            <a:ext cx="131535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Data or Metadata?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0" name="Google Shape;200;p11"/>
          <p:cNvSpPr txBox="1"/>
          <p:nvPr/>
        </p:nvSpPr>
        <p:spPr>
          <a:xfrm>
            <a:off x="6253875" y="3939700"/>
            <a:ext cx="13153500" cy="42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Metadata is DATA that DESCRIBES another DATA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Example:</a:t>
            </a:r>
            <a:endParaRPr/>
          </a:p>
          <a:p>
            <a:pPr indent="-457200" lvl="2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FTW</a:t>
            </a: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 is </a:t>
            </a:r>
            <a:r>
              <a:rPr b="0" i="0" lang="en-PH" sz="3600" u="none" cap="none" strike="noStrik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FUN</a:t>
            </a: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!</a:t>
            </a:r>
            <a:endParaRPr/>
          </a:p>
          <a:p>
            <a:pPr indent="-228600" lvl="2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None/>
            </a:pPr>
            <a:r>
              <a:t/>
            </a:r>
            <a:endParaRPr b="0" i="0" sz="3600" u="none" cap="none" strike="noStrike">
              <a:solidFill>
                <a:srgbClr val="1A1E68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457200" lvl="2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A1E68"/>
              </a:buClr>
              <a:buSzPts val="3600"/>
              <a:buFont typeface="Avenir"/>
              <a:buChar char="✖"/>
            </a:pPr>
            <a:r>
              <a:rPr b="0" i="0" lang="en-PH" sz="3600" u="none" cap="none" strike="noStrike">
                <a:solidFill>
                  <a:srgbClr val="1A1E68"/>
                </a:solidFill>
                <a:latin typeface="Avenir"/>
                <a:ea typeface="Avenir"/>
                <a:cs typeface="Avenir"/>
                <a:sym typeface="Avenir"/>
              </a:rPr>
              <a:t>Data without metadata can potentially be worthless ☹</a:t>
            </a:r>
            <a:endParaRPr/>
          </a:p>
        </p:txBody>
      </p:sp>
      <p:pic>
        <p:nvPicPr>
          <p:cNvPr descr="ForTheWomen_blacktext (2) (1).png" id="201" name="Google Shape;20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11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203" name="Google Shape;203;p11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05" name="Google Shape;205;p11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he Boss of &quot;Not Fun&quot; | happilymarriedtoabiker" id="206" name="Google Shape;20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79215" y="8699625"/>
            <a:ext cx="30480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/>
          <p:nvPr/>
        </p:nvSpPr>
        <p:spPr>
          <a:xfrm>
            <a:off x="4633494" y="2111250"/>
            <a:ext cx="15117012" cy="142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i="0" lang="en-PH" sz="6000" u="none" cap="none" strike="noStrike">
                <a:solidFill>
                  <a:srgbClr val="414DA3"/>
                </a:solidFill>
                <a:latin typeface="Avenir"/>
                <a:ea typeface="Avenir"/>
                <a:cs typeface="Avenir"/>
                <a:sym typeface="Avenir"/>
              </a:rPr>
              <a:t>Example: People Data stored in Excel tables</a:t>
            </a:r>
            <a:endParaRPr b="1" i="0" sz="6000" u="none" cap="none" strike="noStrike">
              <a:solidFill>
                <a:srgbClr val="414DA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descr="ForTheWomen_blacktext (2) (1).png" id="212" name="Google Shape;21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0505" y="11876198"/>
            <a:ext cx="2374818" cy="16789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3" name="Google Shape;213;p12"/>
          <p:cNvGrpSpPr/>
          <p:nvPr/>
        </p:nvGrpSpPr>
        <p:grpSpPr>
          <a:xfrm>
            <a:off x="-3712" y="766059"/>
            <a:ext cx="7319700" cy="1073882"/>
            <a:chOff x="0" y="0"/>
            <a:chExt cx="7319700" cy="1073882"/>
          </a:xfrm>
        </p:grpSpPr>
        <p:sp>
          <p:nvSpPr>
            <p:cNvPr id="214" name="Google Shape;214;p12"/>
            <p:cNvSpPr/>
            <p:nvPr/>
          </p:nvSpPr>
          <p:spPr>
            <a:xfrm>
              <a:off x="0" y="0"/>
              <a:ext cx="7319700" cy="963000"/>
            </a:xfrm>
            <a:prstGeom prst="rect">
              <a:avLst/>
            </a:prstGeom>
            <a:solidFill>
              <a:srgbClr val="6B91CB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15" name="Google Shape;215;p12"/>
            <p:cNvSpPr/>
            <p:nvPr/>
          </p:nvSpPr>
          <p:spPr>
            <a:xfrm>
              <a:off x="0" y="949682"/>
              <a:ext cx="7319700" cy="124200"/>
            </a:xfrm>
            <a:prstGeom prst="rect">
              <a:avLst/>
            </a:prstGeom>
            <a:solidFill>
              <a:srgbClr val="6169A3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Avenir"/>
                <a:buNone/>
              </a:pPr>
              <a:r>
                <a:t/>
              </a:r>
              <a:endParaRPr b="1" i="0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216" name="Google Shape;216;p12"/>
          <p:cNvSpPr txBox="1"/>
          <p:nvPr/>
        </p:nvSpPr>
        <p:spPr>
          <a:xfrm>
            <a:off x="328050" y="822266"/>
            <a:ext cx="66561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725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Poppins"/>
              <a:buNone/>
            </a:pPr>
            <a:r>
              <a:rPr b="0" i="1" lang="en-PH" sz="4000" u="none" cap="none" strike="noStrik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Management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66380" y="4224861"/>
            <a:ext cx="17538645" cy="8084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nk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Michel Onasis Ogbinar</dc:creator>
</cp:coreProperties>
</file>